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24"/>
  </p:notesMasterIdLst>
  <p:sldIdLst>
    <p:sldId id="256" r:id="rId2"/>
    <p:sldId id="1000" r:id="rId3"/>
    <p:sldId id="995" r:id="rId4"/>
    <p:sldId id="1017" r:id="rId5"/>
    <p:sldId id="997" r:id="rId6"/>
    <p:sldId id="1006" r:id="rId7"/>
    <p:sldId id="998" r:id="rId8"/>
    <p:sldId id="999" r:id="rId9"/>
    <p:sldId id="1018" r:id="rId10"/>
    <p:sldId id="1007" r:id="rId11"/>
    <p:sldId id="1008" r:id="rId12"/>
    <p:sldId id="1001" r:id="rId13"/>
    <p:sldId id="1002" r:id="rId14"/>
    <p:sldId id="1011" r:id="rId15"/>
    <p:sldId id="1003" r:id="rId16"/>
    <p:sldId id="1012" r:id="rId17"/>
    <p:sldId id="1004" r:id="rId18"/>
    <p:sldId id="1010" r:id="rId19"/>
    <p:sldId id="1013" r:id="rId20"/>
    <p:sldId id="1014" r:id="rId21"/>
    <p:sldId id="1016" r:id="rId22"/>
    <p:sldId id="101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B75D"/>
    <a:srgbClr val="D175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201"/>
    <p:restoredTop sz="94693"/>
  </p:normalViewPr>
  <p:slideViewPr>
    <p:cSldViewPr snapToGrid="0">
      <p:cViewPr varScale="1">
        <p:scale>
          <a:sx n="69" d="100"/>
          <a:sy n="69" d="100"/>
        </p:scale>
        <p:origin x="216" y="1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EAD439-CC95-944F-A084-354E9442AA61}" type="datetimeFigureOut">
              <a:rPr lang="en-US" smtClean="0"/>
              <a:t>8/7/25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0530BC-D414-D145-B0A4-A4A0B5906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64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78321-60EB-1E42-810F-4E97726F65E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293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0C0DF-94A5-C1D7-4ABB-A4342DE2A6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641C37-8721-A471-632F-C1A128537B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6F408-7C99-835F-E1F1-AA1279751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8/7/25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25DDC-EE20-8651-EBB3-96C220A0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FF0B9-5635-C442-CF13-3CEF91C1A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625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CEC85-2DAE-C0A1-F284-840664632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416A35-C8AA-F722-C5BA-172C3F6E59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899FC-B7F1-3A05-8A19-33D346BBE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8/7/25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0DF86-C40C-54B2-CA72-3B8BBE0E5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750CE-E930-2EF8-CC6A-EFB5A6572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09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E1F99-A5F0-97B6-CD1B-0E5BD39CEE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E01C7B-5975-3A8C-E286-755CF8AEF8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B7DC0-0852-1530-D76A-4D5B08DBC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8/7/25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2810B-2DBB-5D33-DC56-3E2744B0A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78EDF9-6FD7-9D24-90DE-413615CBF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199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FDBD-EEBA-EDDE-4896-C37080FD3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E731C-D581-00A7-DA74-21BF3EA99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74D81-FDFC-7973-A537-EBD5984D6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8/7/25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CB11F-AAE3-92CC-CD46-5483E9FCB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5B5EF-CD48-7AB2-0BBD-711AC9A30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276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32124-FB40-0AC5-6175-8DCAEC6F2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9B5804-D3DA-C074-7F84-9A089C534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D96C2-6D06-9641-0917-BF7AC0CB6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8/7/25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CB8BF-A61D-A277-EDB7-809756D94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78C3D-57A8-B211-F549-9CDFBE3BD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64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E4B7D-3A77-96CE-7F31-274374F09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792B6-4831-6620-7F31-71577BCE01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53E74D-894A-3D55-1EF1-435DB18AE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DE7043-0AD8-B825-74BE-2ED9AAB2A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8/7/25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52C803-D510-7414-2298-7FD8740F5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9FB76E-769E-ACA8-C590-AB3AE163D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389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05069-D8D6-D66B-6E55-0E84A271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64D3C-80A2-70B0-1F88-B8FB13ACE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5BB963-4BEF-4B69-DCAD-FCB60935BD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051771-0EFE-9539-9B64-1676DC7397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F035F3-6BF3-A761-5EB5-EB94AAB6B2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C9DD3A-8DBE-B3A5-35C4-88AC642AC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8/7/25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6A402E-C9D0-7AC5-A25A-BEA5FE78E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D91B69-46CD-3AFD-76AE-5822A71C4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672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07402-894A-DD3A-A7E3-1EA3B6A41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B7EF2D-EDB0-3326-E6ED-A403D3982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8/7/25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40EC89-2F3A-0924-ACA4-35A704E2C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73FED3-C6B0-70D5-3F9A-6C025FC7C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469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1C4A0A-2CE0-75D6-1F63-162325E9E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8/7/25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6AF32A-31B4-A1C7-EBE8-FE0559D9C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9F6E5-3DC8-18BD-73AE-9A69797CB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319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815B-0010-0B2E-502E-87237C3D6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85667-C050-6EA6-7BB1-3E320DADA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73C020-F7CA-E2A7-C643-34A643C727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CE3272-DCEA-9A96-DD7F-DBBD21654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8/7/25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6B0B72-46B1-D6FB-94D0-93F3614DA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06BD2-2A36-2031-A54A-586E3DE66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353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2D6DD-B21B-B3C5-F574-987DDC4C5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FC7F35-71C2-A2DD-E5C0-49C69AAF68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E300B0-986A-C205-D734-44716087BA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2A96F3-BA94-EE13-7B32-DF7FFE1E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8/7/25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93BEDE-B026-4DD8-8D62-DC6B88AF9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FAC9E4-77FA-E363-51BF-A7200D188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226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16D933-E0F6-AAAD-8016-96B662FCA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EE43E-4FEA-B242-E29D-715B0EF3A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5E81B-DCB6-8411-B69C-6BB91F621E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A38F49-B3E2-4BF0-BEC7-C30D34ABBB8D}" type="datetime1">
              <a:rPr lang="en-US" smtClean="0"/>
              <a:t>8/7/25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415F1-18CE-835F-F2A1-1370707AAC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FD7B1-60D8-5257-8D5B-D5EDABDD2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342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Half of a dog's face">
            <a:extLst>
              <a:ext uri="{FF2B5EF4-FFF2-40B4-BE49-F238E27FC236}">
                <a16:creationId xmlns:a16="http://schemas.microsoft.com/office/drawing/2014/main" id="{8E2F305C-E9A5-253E-97F3-9C0A9FE8D4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r="1334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2EEEDE-2204-A65B-98D8-A2FD89584E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5493"/>
            <a:ext cx="9144000" cy="182420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within-host canine h3n2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0CB7C-ED40-E533-986E-CDD4700F3F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52482" y="2079702"/>
            <a:ext cx="6087036" cy="1098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Canine samples</a:t>
            </a:r>
          </a:p>
          <a:p>
            <a:r>
              <a:rPr lang="en-US" dirty="0">
                <a:solidFill>
                  <a:srgbClr val="FFFFFF"/>
                </a:solidFill>
              </a:rPr>
              <a:t>07/22/2025</a:t>
            </a:r>
          </a:p>
        </p:txBody>
      </p:sp>
    </p:spTree>
    <p:extLst>
      <p:ext uri="{BB962C8B-B14F-4D97-AF65-F5344CB8AC3E}">
        <p14:creationId xmlns:p14="http://schemas.microsoft.com/office/powerpoint/2010/main" val="3211944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E2040-0D98-A99B-5587-CFA1192DC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CCF9C-2BEA-80E0-AD71-0CC3F5C06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6235AB-0A37-C235-4FB6-8C1BB5552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259" y="0"/>
            <a:ext cx="74274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06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D8DB69-DAD1-FD03-86E8-499790605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215" y="0"/>
            <a:ext cx="10710333" cy="3429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082339-3A84-CD6E-F932-CB283C25D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83" y="3287077"/>
            <a:ext cx="1025683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476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A79A1B-9D9D-FAE8-783E-93B5EAD834A1}"/>
              </a:ext>
            </a:extLst>
          </p:cNvPr>
          <p:cNvSpPr txBox="1"/>
          <p:nvPr/>
        </p:nvSpPr>
        <p:spPr>
          <a:xfrm>
            <a:off x="2864386" y="5662670"/>
            <a:ext cx="7271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correlation between </a:t>
            </a:r>
            <a:r>
              <a:rPr lang="en-US" dirty="0" err="1"/>
              <a:t>ct</a:t>
            </a:r>
            <a:r>
              <a:rPr lang="en-US" dirty="0"/>
              <a:t> value and shared variants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33AE7-FF4C-2073-5852-AE624664F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71" y="1624205"/>
            <a:ext cx="11599857" cy="360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918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935E72B-5A27-4DCC-2676-E8B8CC35BB2C}"/>
              </a:ext>
            </a:extLst>
          </p:cNvPr>
          <p:cNvSpPr txBox="1"/>
          <p:nvPr/>
        </p:nvSpPr>
        <p:spPr>
          <a:xfrm>
            <a:off x="524435" y="2878594"/>
            <a:ext cx="229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 correlation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89CD1C-02A4-CF52-CEC3-23A856009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275" y="867174"/>
            <a:ext cx="7772400" cy="550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901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61C9F-7842-9AC6-753C-AED9630AB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069D3-67AC-49AB-E976-D69FE6BC2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57903"/>
            <a:ext cx="7772400" cy="614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98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6E584B-4B86-5A66-3E18-86E45001D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48" y="338804"/>
            <a:ext cx="8520113" cy="618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60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5413F-454E-1924-DE22-AEEF82C11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Nonsyn/syn variants shared between replicates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BDA2B-5A01-665C-8499-DCA3E7935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4338E5-F2E9-E6C9-85F4-BD30758C5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516" y="1474724"/>
            <a:ext cx="5221732" cy="522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54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737979-BB2C-E004-0AD6-2DB54949B5C6}"/>
              </a:ext>
            </a:extLst>
          </p:cNvPr>
          <p:cNvSpPr txBox="1"/>
          <p:nvPr/>
        </p:nvSpPr>
        <p:spPr>
          <a:xfrm>
            <a:off x="1173156" y="5739975"/>
            <a:ext cx="4249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Looking at variants SHARED between replicated – are they also shared between canine samples?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6474BB-81FF-F36E-0915-0F86E7F0BCD4}"/>
              </a:ext>
            </a:extLst>
          </p:cNvPr>
          <p:cNvSpPr txBox="1"/>
          <p:nvPr/>
        </p:nvSpPr>
        <p:spPr>
          <a:xfrm>
            <a:off x="6096000" y="5739975"/>
            <a:ext cx="16853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*there are 57 shared variants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1204B4-0F77-70B2-A1C9-D6A04F201317}"/>
              </a:ext>
            </a:extLst>
          </p:cNvPr>
          <p:cNvSpPr txBox="1"/>
          <p:nvPr/>
        </p:nvSpPr>
        <p:spPr>
          <a:xfrm>
            <a:off x="8454939" y="5743834"/>
            <a:ext cx="29147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*only variants with a frequency of &gt;5% are shared between samples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36E011-7366-8DF9-E512-F27AEDB0F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636" y="190836"/>
            <a:ext cx="7772400" cy="535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752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609D3-1652-2986-9252-F8C200D5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Only 2 mutations appear in more than one sample: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31CF5-ED85-A5C3-E3ED-2E3581234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47844"/>
            <a:ext cx="10515600" cy="4351338"/>
          </a:xfrm>
        </p:spPr>
        <p:txBody>
          <a:bodyPr/>
          <a:lstStyle/>
          <a:p>
            <a:r>
              <a:rPr lang="en-US" dirty="0"/>
              <a:t>HA Ile351Lys – 7 samples</a:t>
            </a:r>
          </a:p>
          <a:p>
            <a:pPr lvl="1"/>
            <a:r>
              <a:rPr lang="en-US" dirty="0"/>
              <a:t>High </a:t>
            </a:r>
            <a:r>
              <a:rPr lang="en-US" dirty="0" err="1"/>
              <a:t>freq</a:t>
            </a:r>
            <a:endParaRPr lang="en-US" dirty="0"/>
          </a:p>
          <a:p>
            <a:pPr lvl="1"/>
            <a:r>
              <a:rPr lang="en-US" dirty="0"/>
              <a:t>Nonpolar to positively charge</a:t>
            </a:r>
          </a:p>
          <a:p>
            <a:r>
              <a:rPr lang="en-US" dirty="0"/>
              <a:t>PA Cys489Ser – 6 samples</a:t>
            </a:r>
          </a:p>
          <a:p>
            <a:pPr lvl="1"/>
            <a:r>
              <a:rPr lang="en-US" dirty="0"/>
              <a:t>Nonpolar to uncharged polar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CE934A-B454-50F7-08B0-525C8AEEF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0" y="1444552"/>
            <a:ext cx="51562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954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60A5D-CCCD-26D1-4D3E-ABD902C6D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H3Nx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0C5EB-AE50-3543-FFFF-1B4E69D8B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172"/>
            <a:ext cx="10515600" cy="4351338"/>
          </a:xfrm>
        </p:spPr>
        <p:txBody>
          <a:bodyPr/>
          <a:lstStyle/>
          <a:p>
            <a:r>
              <a:rPr lang="en-US" dirty="0"/>
              <a:t>HA Ile351 is conserved across tree</a:t>
            </a:r>
          </a:p>
          <a:p>
            <a:pPr lvl="1"/>
            <a:r>
              <a:rPr lang="en-US" dirty="0"/>
              <a:t>Consensus base for our canine samples</a:t>
            </a:r>
          </a:p>
          <a:p>
            <a:r>
              <a:rPr lang="en-US" dirty="0"/>
              <a:t>HA Lys351 only present in a few canine samples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494D9D-9832-4E00-C9E3-89A2F65C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381" y="2753867"/>
            <a:ext cx="5313219" cy="396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93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2F08F1-F1F1-7AE4-EB52-BF6C35C2A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406" y="244928"/>
            <a:ext cx="4929188" cy="636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38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800F2-08F9-1405-5E5D-DB096488B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D4AED-D0F0-9382-9991-1BCDD8638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 H3Nx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5C618-D7C3-10A0-A9A2-4C32181E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172"/>
            <a:ext cx="10515600" cy="4351338"/>
          </a:xfrm>
        </p:spPr>
        <p:txBody>
          <a:bodyPr/>
          <a:lstStyle/>
          <a:p>
            <a:r>
              <a:rPr lang="en-US" dirty="0"/>
              <a:t>PA Cys489 is conserved across tree</a:t>
            </a:r>
          </a:p>
          <a:p>
            <a:pPr lvl="1"/>
            <a:r>
              <a:rPr lang="en-US" dirty="0"/>
              <a:t>Consensus base for our canine samples</a:t>
            </a:r>
          </a:p>
          <a:p>
            <a:r>
              <a:rPr lang="en-US" dirty="0"/>
              <a:t>PA Ser489 only present in a few canine samples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7F07CE-6ED1-93B8-5D91-6F2092D5C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736" y="2767735"/>
            <a:ext cx="5188527" cy="387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333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5EE42-469B-59F7-831C-637B74FF8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C18 and C19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1F88F-CF87-B49C-E636-55B58519F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Border patrol dogs </a:t>
            </a:r>
          </a:p>
          <a:p>
            <a:r>
              <a:rPr lang="en-US" dirty="0"/>
              <a:t>These samples at consensus level are most diverged from other samples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901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olved An aqueous solution containing peptide SPICY (the | Chegg.com">
            <a:extLst>
              <a:ext uri="{FF2B5EF4-FFF2-40B4-BE49-F238E27FC236}">
                <a16:creationId xmlns:a16="http://schemas.microsoft.com/office/drawing/2014/main" id="{BDFC1259-F5E5-E996-283C-13BF31677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" y="850900"/>
            <a:ext cx="11722100" cy="515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707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18F814-1F6F-7C8C-86C3-A96A18989998}"/>
              </a:ext>
            </a:extLst>
          </p:cNvPr>
          <p:cNvSpPr txBox="1"/>
          <p:nvPr/>
        </p:nvSpPr>
        <p:spPr>
          <a:xfrm>
            <a:off x="887506" y="2833789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57 shared variants between replicates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A327FA-B46F-ABC9-C8FB-DECE1C7B3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521" y="1274322"/>
            <a:ext cx="7772400" cy="467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70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3C3F3F8-969A-0930-9CA9-10127F606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793" y="770456"/>
            <a:ext cx="6062663" cy="40211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418B84-A7C1-14D3-0B67-ADED3BAFE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470" y="4791610"/>
            <a:ext cx="6109309" cy="20521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C22F2A-820F-6B28-3A1F-C1BDAFB0C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4456" y="3159125"/>
            <a:ext cx="1651000" cy="812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CCA7B6A-1D71-E408-D90D-41EB41AC5577}"/>
              </a:ext>
            </a:extLst>
          </p:cNvPr>
          <p:cNvSpPr txBox="1"/>
          <p:nvPr/>
        </p:nvSpPr>
        <p:spPr>
          <a:xfrm>
            <a:off x="3786188" y="175948"/>
            <a:ext cx="794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Shared SNVs between replicates by gene</a:t>
            </a:r>
          </a:p>
        </p:txBody>
      </p:sp>
    </p:spTree>
    <p:extLst>
      <p:ext uri="{BB962C8B-B14F-4D97-AF65-F5344CB8AC3E}">
        <p14:creationId xmlns:p14="http://schemas.microsoft.com/office/powerpoint/2010/main" val="3712027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E3DCDA-F04A-580B-3188-B5274FCDB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550" y="627063"/>
            <a:ext cx="4152900" cy="1231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39A46B-BFFA-5661-93DA-DD8B420FE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850" y="2090738"/>
            <a:ext cx="29083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17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0AC091-9948-085E-9838-8BF458C01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64312"/>
            <a:ext cx="7772400" cy="532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9C35A0-3075-5466-4ABE-BA74AEE59BB1}"/>
              </a:ext>
            </a:extLst>
          </p:cNvPr>
          <p:cNvSpPr txBox="1"/>
          <p:nvPr/>
        </p:nvSpPr>
        <p:spPr>
          <a:xfrm>
            <a:off x="4545106" y="107655"/>
            <a:ext cx="4814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 of variants per replicate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B87521-6424-5772-53D9-09D6044F6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46" y="830684"/>
            <a:ext cx="5538854" cy="41236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0D576E-FEC0-7DE0-F84C-52E71F5B2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002" y="824361"/>
            <a:ext cx="5539285" cy="41236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6A40BF-88F1-3551-E979-C2F28EE15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9817" y="5307989"/>
            <a:ext cx="3009900" cy="939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55F03E-7B40-1789-32D3-374D09570B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2285" y="5295344"/>
            <a:ext cx="31623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64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9E2C5F-CEF2-D374-ED31-14AFA63FB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28258"/>
            <a:ext cx="7772400" cy="540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68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EF11574-7E96-F11D-F00D-6FE326EDF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775" y="767844"/>
            <a:ext cx="9527369" cy="572623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006EE97-8237-0A1F-2F26-A645DD406CD5}"/>
              </a:ext>
            </a:extLst>
          </p:cNvPr>
          <p:cNvSpPr/>
          <p:nvPr/>
        </p:nvSpPr>
        <p:spPr>
          <a:xfrm>
            <a:off x="8714509" y="1225044"/>
            <a:ext cx="263236" cy="263237"/>
          </a:xfrm>
          <a:prstGeom prst="rect">
            <a:avLst/>
          </a:prstGeom>
          <a:solidFill>
            <a:srgbClr val="D17542"/>
          </a:solidFill>
          <a:ln>
            <a:solidFill>
              <a:srgbClr val="D175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0D8748-E57A-3EF9-6BC8-A18CB615D2E8}"/>
              </a:ext>
            </a:extLst>
          </p:cNvPr>
          <p:cNvSpPr/>
          <p:nvPr/>
        </p:nvSpPr>
        <p:spPr>
          <a:xfrm>
            <a:off x="8714509" y="1563399"/>
            <a:ext cx="263236" cy="263237"/>
          </a:xfrm>
          <a:prstGeom prst="rect">
            <a:avLst/>
          </a:prstGeom>
          <a:solidFill>
            <a:srgbClr val="DFB75D"/>
          </a:solidFill>
          <a:ln>
            <a:solidFill>
              <a:srgbClr val="DFB7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022232-EDE1-6DE4-1135-9D453A93AC24}"/>
              </a:ext>
            </a:extLst>
          </p:cNvPr>
          <p:cNvSpPr txBox="1"/>
          <p:nvPr/>
        </p:nvSpPr>
        <p:spPr>
          <a:xfrm>
            <a:off x="8977746" y="1173648"/>
            <a:ext cx="1367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nonsyn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821905-84C6-AEA5-C9F4-F14A43C7929D}"/>
              </a:ext>
            </a:extLst>
          </p:cNvPr>
          <p:cNvSpPr txBox="1"/>
          <p:nvPr/>
        </p:nvSpPr>
        <p:spPr>
          <a:xfrm>
            <a:off x="8977745" y="1468994"/>
            <a:ext cx="1367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syn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8FBB75-985C-2D6D-9141-5AD474A41E37}"/>
              </a:ext>
            </a:extLst>
          </p:cNvPr>
          <p:cNvSpPr txBox="1"/>
          <p:nvPr/>
        </p:nvSpPr>
        <p:spPr>
          <a:xfrm>
            <a:off x="4777509" y="398512"/>
            <a:ext cx="393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SNVs between replicates</a:t>
            </a:r>
          </a:p>
        </p:txBody>
      </p:sp>
    </p:spTree>
    <p:extLst>
      <p:ext uri="{BB962C8B-B14F-4D97-AF65-F5344CB8AC3E}">
        <p14:creationId xmlns:p14="http://schemas.microsoft.com/office/powerpoint/2010/main" val="1224022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1921</TotalTime>
  <Words>180</Words>
  <Application>Microsoft Macintosh PowerPoint</Application>
  <PresentationFormat>Widescreen</PresentationFormat>
  <Paragraphs>34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Office Theme</vt:lpstr>
      <vt:lpstr>within-host canine h3n2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Nonsyn/syn variants shared between replicates</vt:lpstr>
      <vt:lpstr>PowerPoint Presentation</vt:lpstr>
      <vt:lpstr>Only 2 mutations appear in more than one sample: </vt:lpstr>
      <vt:lpstr>HA H3Nx tree</vt:lpstr>
      <vt:lpstr>PA H3Nx tree</vt:lpstr>
      <vt:lpstr>C18 and C19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Maltepes, Maria Anna</dc:creator>
  <cp:lastModifiedBy>Maltepes, Maria Anna</cp:lastModifiedBy>
  <cp:revision>15</cp:revision>
  <dcterms:created xsi:type="dcterms:W3CDTF">2025-07-22T17:41:23Z</dcterms:created>
  <dcterms:modified xsi:type="dcterms:W3CDTF">2025-08-07T20:32:00Z</dcterms:modified>
</cp:coreProperties>
</file>